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59" r:id="rId4"/>
    <p:sldId id="256" r:id="rId5"/>
    <p:sldId id="260" r:id="rId6"/>
    <p:sldId id="266" r:id="rId7"/>
    <p:sldId id="265" r:id="rId8"/>
    <p:sldId id="267" r:id="rId9"/>
    <p:sldId id="268" r:id="rId10"/>
    <p:sldId id="269" r:id="rId11"/>
    <p:sldId id="270" r:id="rId12"/>
    <p:sldId id="261" r:id="rId13"/>
    <p:sldId id="263" r:id="rId14"/>
    <p:sldId id="271" r:id="rId15"/>
  </p:sldIdLst>
  <p:sldSz cx="18288000" cy="10287000"/>
  <p:notesSz cx="6858000" cy="9144000"/>
  <p:embeddedFontLst>
    <p:embeddedFont>
      <p:font typeface="Pretendard Black" panose="020B0600000101010101" charset="-127"/>
      <p:bold r:id="rId16"/>
    </p:embeddedFont>
    <p:embeddedFont>
      <p:font typeface="Pretendard Bold" panose="020B0600000101010101" charset="-127"/>
      <p:bold r:id="rId17"/>
    </p:embeddedFont>
    <p:embeddedFont>
      <p:font typeface="Pretendard ExtraBold" panose="020B0600000101010101" charset="-127"/>
      <p:bold r:id="rId18"/>
    </p:embeddedFont>
    <p:embeddedFont>
      <p:font typeface="Pretendard Light" panose="020B0600000101010101" charset="-127"/>
      <p:regular r:id="rId19"/>
    </p:embeddedFont>
    <p:embeddedFont>
      <p:font typeface="Pretendard Medium" panose="020B0600000101010101" charset="-127"/>
      <p:bold r:id="rId20"/>
    </p:embeddedFont>
    <p:embeddedFont>
      <p:font typeface="Pretendard Regular" panose="020B0600000101010101" charset="-127"/>
      <p:regular r:id="rId21"/>
    </p:embeddedFont>
    <p:embeddedFont>
      <p:font typeface="Pretendard SemiBold" panose="020B0600000101010101" charset="-127"/>
      <p:bold r:id="rId22"/>
    </p:embeddedFont>
    <p:embeddedFont>
      <p:font typeface="Anek Bangla Expanded Bold" panose="020B0600000101010101" charset="0"/>
      <p:bold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6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658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15.png"/><Relationship Id="rId10" Type="http://schemas.openxmlformats.org/officeDocument/2006/relationships/image" Target="../media/image45.png"/><Relationship Id="rId4" Type="http://schemas.openxmlformats.org/officeDocument/2006/relationships/image" Target="../media/image21.png"/><Relationship Id="rId9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44300" y="3556000"/>
            <a:ext cx="330200" cy="279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2700" y="3479800"/>
            <a:ext cx="330200" cy="279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7924800"/>
            <a:ext cx="16002000" cy="1295400"/>
          </a:xfrm>
          <a:prstGeom prst="rect">
            <a:avLst/>
          </a:prstGeom>
          <a:effectLst>
            <a:outerShdw dist="119617" dir="5400000">
              <a:srgbClr val="D8D8D8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000" y="1257300"/>
            <a:ext cx="2286000" cy="622300"/>
          </a:xfrm>
          <a:prstGeom prst="rect">
            <a:avLst/>
          </a:prstGeom>
          <a:effectLst>
            <a:outerShdw dist="71225" dir="5400000">
              <a:srgbClr val="D8D8D8">
                <a:alpha val="100000"/>
              </a:srgbClr>
            </a:outerShdw>
          </a:effectLst>
        </p:spPr>
      </p:pic>
      <p:sp>
        <p:nvSpPr>
          <p:cNvPr id="9" name="TextBox 9"/>
          <p:cNvSpPr txBox="1"/>
          <p:nvPr/>
        </p:nvSpPr>
        <p:spPr>
          <a:xfrm>
            <a:off x="1397000" y="1435100"/>
            <a:ext cx="17780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000" b="0" i="0" u="none" strike="noStrike" spc="-100" dirty="0">
                <a:solidFill>
                  <a:srgbClr val="595959"/>
                </a:solidFill>
                <a:latin typeface="Anek Bangla Expanded Bold"/>
              </a:rPr>
              <a:t>2024.11.27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38500" y="4749800"/>
            <a:ext cx="11811000" cy="1714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4000" b="0" i="0" u="none" strike="noStrike" spc="100" dirty="0" err="1">
                <a:solidFill>
                  <a:srgbClr val="000000"/>
                </a:solidFill>
                <a:ea typeface="Pretendard ExtraBold"/>
              </a:rPr>
              <a:t>Mindafy</a:t>
            </a:r>
            <a:r>
              <a:rPr lang="en-US" altLang="ko-KR" sz="4000" b="0" i="0" u="none" strike="noStrike" spc="100" dirty="0">
                <a:solidFill>
                  <a:srgbClr val="000000"/>
                </a:solidFill>
                <a:ea typeface="Pretendard ExtraBold"/>
              </a:rPr>
              <a:t>.. </a:t>
            </a:r>
            <a:r>
              <a:rPr lang="ko-KR" altLang="en-US" sz="4000" i="0" u="none" strike="noStrike" spc="100" dirty="0">
                <a:solidFill>
                  <a:srgbClr val="000000"/>
                </a:solidFill>
                <a:ea typeface="Pretendard ExtraBold"/>
              </a:rPr>
              <a:t>누구냐 넌</a:t>
            </a:r>
            <a:endParaRPr lang="ko-KR" sz="400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000000"/>
                </a:solidFill>
                <a:latin typeface="Anek Bangla Expanded Bold"/>
              </a:rPr>
              <a:t>SSAFY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38300" y="8369300"/>
            <a:ext cx="150114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</a:pP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SemiBold"/>
              </a:rPr>
              <a:t>팀명</a:t>
            </a:r>
            <a:r>
              <a:rPr lang="en-US" altLang="ko-KR" sz="2200" b="0" i="0" u="none" strike="noStrike" dirty="0">
                <a:solidFill>
                  <a:srgbClr val="000000"/>
                </a:solidFill>
                <a:latin typeface="Pretendard SemiBold"/>
              </a:rPr>
              <a:t>: </a:t>
            </a:r>
            <a:r>
              <a:rPr lang="ko-KR" altLang="en-US" sz="2200" b="0" i="0" u="none" strike="noStrike" dirty="0" err="1">
                <a:solidFill>
                  <a:srgbClr val="000000"/>
                </a:solidFill>
                <a:latin typeface="Pretendard SemiBold"/>
              </a:rPr>
              <a:t>투현스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    |  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SemiBold"/>
              </a:rPr>
              <a:t>      </a:t>
            </a:r>
            <a:r>
              <a:rPr lang="ko-KR" altLang="en-US" sz="2200" dirty="0">
                <a:solidFill>
                  <a:srgbClr val="000000"/>
                </a:solidFill>
                <a:latin typeface="Pretendard SemiBold"/>
              </a:rPr>
              <a:t>조장</a:t>
            </a:r>
            <a:r>
              <a:rPr lang="en-US" altLang="ko-KR" sz="2200" dirty="0">
                <a:solidFill>
                  <a:srgbClr val="000000"/>
                </a:solidFill>
                <a:latin typeface="Pretendard SemiBold"/>
              </a:rPr>
              <a:t>: </a:t>
            </a:r>
            <a:r>
              <a:rPr lang="ko-KR" altLang="en-US" sz="2200" dirty="0">
                <a:solidFill>
                  <a:srgbClr val="000000"/>
                </a:solidFill>
                <a:latin typeface="Pretendard SemiBold"/>
              </a:rPr>
              <a:t>박태현</a:t>
            </a:r>
            <a:r>
              <a:rPr lang="en-US" sz="2200" b="0" i="0" u="none" strike="noStrike" dirty="0">
                <a:solidFill>
                  <a:srgbClr val="000000"/>
                </a:solidFill>
                <a:latin typeface="Pretendard Regular"/>
              </a:rPr>
              <a:t>        |        </a:t>
            </a:r>
            <a:r>
              <a:rPr lang="ko-KR" altLang="en-US" sz="2200" dirty="0">
                <a:solidFill>
                  <a:srgbClr val="000000"/>
                </a:solidFill>
                <a:latin typeface="Pretendard SemiBold"/>
              </a:rPr>
              <a:t>조원</a:t>
            </a:r>
            <a:r>
              <a:rPr lang="en-US" altLang="ko-KR" sz="2200" dirty="0">
                <a:solidFill>
                  <a:srgbClr val="000000"/>
                </a:solidFill>
                <a:latin typeface="Pretendard SemiBold"/>
              </a:rPr>
              <a:t>: </a:t>
            </a:r>
            <a:r>
              <a:rPr lang="ko-KR" altLang="en-US" sz="2200" dirty="0" err="1">
                <a:solidFill>
                  <a:srgbClr val="000000"/>
                </a:solidFill>
                <a:latin typeface="Pretendard SemiBold"/>
              </a:rPr>
              <a:t>주현호</a:t>
            </a:r>
            <a:endParaRPr lang="en-US" sz="2200" b="0" i="0" u="none" strike="noStrike" dirty="0">
              <a:solidFill>
                <a:srgbClr val="000000"/>
              </a:solidFill>
              <a:latin typeface="Pretendard Regular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667500" y="3111500"/>
            <a:ext cx="49530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9400" b="1" i="0" u="none" strike="noStrike" dirty="0" err="1">
                <a:solidFill>
                  <a:srgbClr val="1D6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Mindafy</a:t>
            </a:r>
            <a:endParaRPr lang="ko-KR" sz="9400" b="1" i="0" u="none" strike="noStrike" dirty="0">
              <a:solidFill>
                <a:srgbClr val="1D6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C7F074B-5093-B86B-6B4E-8B7C01704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5D004F17-1326-CFCE-C5EA-502E37253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sp>
        <p:nvSpPr>
          <p:cNvPr id="4" name="TextBox 11">
            <a:extLst>
              <a:ext uri="{FF2B5EF4-FFF2-40B4-BE49-F238E27FC236}">
                <a16:creationId xmlns:a16="http://schemas.microsoft.com/office/drawing/2014/main" id="{58B181D9-AE14-FBE5-0FC3-441A46A6A1C6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ek Bangla Expanded Bold"/>
                <a:ea typeface="맑은 고딕" panose="020B0503020000020004" pitchFamily="50" charset="-127"/>
                <a:cs typeface="+mn-cs"/>
              </a:rPr>
              <a:t>SSAFY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061F797-13DC-E5F8-84A7-E34F905837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6" name="TextBox 19">
            <a:extLst>
              <a:ext uri="{FF2B5EF4-FFF2-40B4-BE49-F238E27FC236}">
                <a16:creationId xmlns:a16="http://schemas.microsoft.com/office/drawing/2014/main" id="{23EB064F-52FB-2EBD-3F1C-3C7E1A6D3489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추천 알고리즘</a:t>
            </a:r>
            <a:endParaRPr lang="ko-KR" sz="5400" b="1" i="0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7" name="Picture 20">
            <a:extLst>
              <a:ext uri="{FF2B5EF4-FFF2-40B4-BE49-F238E27FC236}">
                <a16:creationId xmlns:a16="http://schemas.microsoft.com/office/drawing/2014/main" id="{46F85FBB-AF72-63D1-1556-FB8DF93F03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37" y="1384300"/>
            <a:ext cx="2401163" cy="2311400"/>
          </a:xfrm>
          <a:prstGeom prst="rect">
            <a:avLst/>
          </a:prstGeom>
        </p:spPr>
      </p:pic>
      <p:sp>
        <p:nvSpPr>
          <p:cNvPr id="20" name="AutoShape 2">
            <a:extLst>
              <a:ext uri="{FF2B5EF4-FFF2-40B4-BE49-F238E27FC236}">
                <a16:creationId xmlns:a16="http://schemas.microsoft.com/office/drawing/2014/main" id="{C6ED8AEB-3B22-60E1-F9C8-03FD873158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1600" y="49911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A4DB75FF-D44E-35CB-01C1-3F5ED596C94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25" y="3016898"/>
            <a:ext cx="9846949" cy="6458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15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587EB4-6CC0-4527-106B-4E79E25A2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3F407F6C-EB76-1B23-2F80-4683ACFB0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AE35D7E1-D713-3072-7146-F24F10EE1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98D04124-7DC9-4F67-C44D-B80E03815B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1D591769-9A74-8D4F-6738-9ED86F230A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sp>
        <p:nvSpPr>
          <p:cNvPr id="7" name="TextBox 7">
            <a:extLst>
              <a:ext uri="{FF2B5EF4-FFF2-40B4-BE49-F238E27FC236}">
                <a16:creationId xmlns:a16="http://schemas.microsoft.com/office/drawing/2014/main" id="{08C0924D-0FF6-F48B-EB12-94ED9D131950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000000"/>
                </a:solidFill>
                <a:latin typeface="Anek Bangla Expanded Bold"/>
              </a:rPr>
              <a:t>SSAFY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D04BABD3-9D09-2A3D-4F78-E9F9CC3E8700}"/>
              </a:ext>
            </a:extLst>
          </p:cNvPr>
          <p:cNvSpPr txBox="1"/>
          <p:nvPr/>
        </p:nvSpPr>
        <p:spPr>
          <a:xfrm>
            <a:off x="3517900" y="46736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spc="100" dirty="0">
                <a:solidFill>
                  <a:srgbClr val="1D6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‘</a:t>
            </a:r>
            <a:r>
              <a:rPr lang="en-US" altLang="ko-KR" sz="8000" b="1" spc="100" dirty="0" err="1">
                <a:solidFill>
                  <a:srgbClr val="1D6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Mindafy</a:t>
            </a:r>
            <a:r>
              <a:rPr lang="en-US" altLang="ko-KR" sz="8000" b="1" spc="100" dirty="0">
                <a:solidFill>
                  <a:srgbClr val="1D6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’ </a:t>
            </a:r>
            <a:r>
              <a:rPr lang="en-US" altLang="ko-KR" sz="8000" b="1" spc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UserFlow</a:t>
            </a:r>
            <a:r>
              <a:rPr lang="en-US" altLang="ko-KR" sz="8000" b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(</a:t>
            </a:r>
            <a:r>
              <a:rPr lang="ko-KR" altLang="en-US" sz="8000" b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시연</a:t>
            </a:r>
            <a:r>
              <a:rPr lang="en-US" altLang="ko-KR" sz="8000" b="1" spc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)</a:t>
            </a:r>
            <a:endParaRPr lang="ko-KR" sz="8000" b="0" i="0" u="none" strike="noStrike" spc="100" dirty="0">
              <a:ea typeface="Pretendard ExtraBold"/>
            </a:endParaRPr>
          </a:p>
        </p:txBody>
      </p:sp>
      <p:pic>
        <p:nvPicPr>
          <p:cNvPr id="8" name="Picture 22">
            <a:extLst>
              <a:ext uri="{FF2B5EF4-FFF2-40B4-BE49-F238E27FC236}">
                <a16:creationId xmlns:a16="http://schemas.microsoft.com/office/drawing/2014/main" id="{CC6C5028-24F5-1A3B-0E48-A80A12767D2F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43199" y="4229101"/>
            <a:ext cx="4009801" cy="312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5521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517899"/>
            <a:ext cx="16002000" cy="56823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9" name="TextBox 19"/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5000" b="1" i="0" u="none" strike="noStrike" dirty="0" err="1">
                <a:solidFill>
                  <a:srgbClr val="1D6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Mindafy</a:t>
            </a:r>
            <a:r>
              <a:rPr lang="en-US" altLang="ko-KR" sz="5000" b="1" i="0" u="none" strike="noStrike" dirty="0">
                <a:solidFill>
                  <a:srgbClr val="1D6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rPr>
              <a:t> </a:t>
            </a:r>
            <a:r>
              <a:rPr lang="ko-KR" altLang="en-US" sz="5000" b="0" i="0" u="none" strike="noStrike" dirty="0">
                <a:solidFill>
                  <a:srgbClr val="000000"/>
                </a:solidFill>
                <a:ea typeface="Pretendard Black"/>
              </a:rPr>
              <a:t>만의 차별화 포인트</a:t>
            </a:r>
            <a:endParaRPr lang="ko-KR" sz="5000" b="0" i="0" u="none" strike="noStrike" dirty="0">
              <a:solidFill>
                <a:srgbClr val="000000"/>
              </a:solidFill>
              <a:ea typeface="Pretendard Black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000000"/>
                </a:solidFill>
                <a:latin typeface="Anek Bangla Expanded Bold"/>
              </a:rPr>
              <a:t>SSAFY</a:t>
            </a:r>
          </a:p>
        </p:txBody>
      </p:sp>
      <p:pic>
        <p:nvPicPr>
          <p:cNvPr id="26" name="Picture 11">
            <a:extLst>
              <a:ext uri="{FF2B5EF4-FFF2-40B4-BE49-F238E27FC236}">
                <a16:creationId xmlns:a16="http://schemas.microsoft.com/office/drawing/2014/main" id="{6AB2D783-8BE7-FF14-B066-87EBD6268273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73350" y="1333500"/>
            <a:ext cx="2327050" cy="23668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77198BC3-4995-62E8-DD67-A5AD6B801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0262" y="4068650"/>
            <a:ext cx="14927475" cy="46308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900" y="1231900"/>
            <a:ext cx="2692400" cy="261620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2908300" y="1828800"/>
            <a:ext cx="11264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프로젝트 과정에 대한 </a:t>
            </a:r>
            <a:r>
              <a:rPr lang="en-US" altLang="ko-KR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SWOT </a:t>
            </a:r>
            <a:r>
              <a:rPr lang="ko-KR" altLang="en-US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분석</a:t>
            </a:r>
            <a:endParaRPr lang="ko-KR" sz="5400" b="1" i="0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000000"/>
                </a:solidFill>
                <a:latin typeface="+mn-ea"/>
              </a:rPr>
              <a:t>SSAFY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CE0BCF89-60F5-6352-B916-D0DDE75BF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933701"/>
            <a:ext cx="16256000" cy="6692900"/>
          </a:xfrm>
          <a:prstGeom prst="rect">
            <a:avLst/>
          </a:prstGeom>
        </p:spPr>
      </p:pic>
      <p:pic>
        <p:nvPicPr>
          <p:cNvPr id="36" name="Picture 3">
            <a:extLst>
              <a:ext uri="{FF2B5EF4-FFF2-40B4-BE49-F238E27FC236}">
                <a16:creationId xmlns:a16="http://schemas.microsoft.com/office/drawing/2014/main" id="{526E138E-23B6-2471-625E-210022F919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3208789"/>
            <a:ext cx="7591757" cy="2753850"/>
          </a:xfrm>
          <a:prstGeom prst="rect">
            <a:avLst/>
          </a:prstGeom>
        </p:spPr>
      </p:pic>
      <p:pic>
        <p:nvPicPr>
          <p:cNvPr id="37" name="Picture 4">
            <a:extLst>
              <a:ext uri="{FF2B5EF4-FFF2-40B4-BE49-F238E27FC236}">
                <a16:creationId xmlns:a16="http://schemas.microsoft.com/office/drawing/2014/main" id="{92667214-B966-58C4-473A-4A83DB9F2B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300" y="3208789"/>
            <a:ext cx="7591757" cy="2753850"/>
          </a:xfrm>
          <a:prstGeom prst="rect">
            <a:avLst/>
          </a:prstGeom>
        </p:spPr>
      </p:pic>
      <p:pic>
        <p:nvPicPr>
          <p:cNvPr id="38" name="Picture 5">
            <a:extLst>
              <a:ext uri="{FF2B5EF4-FFF2-40B4-BE49-F238E27FC236}">
                <a16:creationId xmlns:a16="http://schemas.microsoft.com/office/drawing/2014/main" id="{8EB5CE92-535C-E4F4-8588-6E172C2D75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300" y="6320289"/>
            <a:ext cx="7591757" cy="2753850"/>
          </a:xfrm>
          <a:prstGeom prst="rect">
            <a:avLst/>
          </a:prstGeom>
        </p:spPr>
      </p:pic>
      <p:pic>
        <p:nvPicPr>
          <p:cNvPr id="39" name="Picture 6">
            <a:extLst>
              <a:ext uri="{FF2B5EF4-FFF2-40B4-BE49-F238E27FC236}">
                <a16:creationId xmlns:a16="http://schemas.microsoft.com/office/drawing/2014/main" id="{00E6C72C-92A4-6EC3-A996-2FA04F0736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5300" y="6320289"/>
            <a:ext cx="7591757" cy="2753850"/>
          </a:xfrm>
          <a:prstGeom prst="rect">
            <a:avLst/>
          </a:prstGeom>
        </p:spPr>
      </p:pic>
      <p:pic>
        <p:nvPicPr>
          <p:cNvPr id="40" name="Picture 7">
            <a:extLst>
              <a:ext uri="{FF2B5EF4-FFF2-40B4-BE49-F238E27FC236}">
                <a16:creationId xmlns:a16="http://schemas.microsoft.com/office/drawing/2014/main" id="{EF5E09ED-1D2E-92E2-AE91-A30335F345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7644555" y="4653735"/>
            <a:ext cx="1324636" cy="1373746"/>
          </a:xfrm>
          <a:prstGeom prst="rect">
            <a:avLst/>
          </a:prstGeom>
        </p:spPr>
      </p:pic>
      <p:pic>
        <p:nvPicPr>
          <p:cNvPr id="41" name="Picture 8">
            <a:extLst>
              <a:ext uri="{FF2B5EF4-FFF2-40B4-BE49-F238E27FC236}">
                <a16:creationId xmlns:a16="http://schemas.microsoft.com/office/drawing/2014/main" id="{05AD8E81-DFC7-EA1D-431C-8B63C76417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94800" y="4678290"/>
            <a:ext cx="1373746" cy="1324636"/>
          </a:xfrm>
          <a:prstGeom prst="rect">
            <a:avLst/>
          </a:prstGeom>
        </p:spPr>
      </p:pic>
      <p:pic>
        <p:nvPicPr>
          <p:cNvPr id="42" name="Picture 9">
            <a:extLst>
              <a:ext uri="{FF2B5EF4-FFF2-40B4-BE49-F238E27FC236}">
                <a16:creationId xmlns:a16="http://schemas.microsoft.com/office/drawing/2014/main" id="{DB22ACB8-E370-8CA9-54DC-50D0DC9E8DD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7000000">
            <a:off x="9219355" y="6178191"/>
            <a:ext cx="1373746" cy="1324636"/>
          </a:xfrm>
          <a:prstGeom prst="rect">
            <a:avLst/>
          </a:prstGeom>
        </p:spPr>
      </p:pic>
      <p:pic>
        <p:nvPicPr>
          <p:cNvPr id="43" name="Picture 10">
            <a:extLst>
              <a:ext uri="{FF2B5EF4-FFF2-40B4-BE49-F238E27FC236}">
                <a16:creationId xmlns:a16="http://schemas.microsoft.com/office/drawing/2014/main" id="{4F3A2D7F-EC2C-52E3-2DDA-23E0CFE0EE4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10800000">
            <a:off x="7620000" y="6227690"/>
            <a:ext cx="1373746" cy="1324636"/>
          </a:xfrm>
          <a:prstGeom prst="rect">
            <a:avLst/>
          </a:prstGeom>
        </p:spPr>
      </p:pic>
      <p:sp>
        <p:nvSpPr>
          <p:cNvPr id="44" name="TextBox 14">
            <a:extLst>
              <a:ext uri="{FF2B5EF4-FFF2-40B4-BE49-F238E27FC236}">
                <a16:creationId xmlns:a16="http://schemas.microsoft.com/office/drawing/2014/main" id="{E9B5708C-7E49-806D-3171-E3CB3FB2DF43}"/>
              </a:ext>
            </a:extLst>
          </p:cNvPr>
          <p:cNvSpPr txBox="1"/>
          <p:nvPr/>
        </p:nvSpPr>
        <p:spPr>
          <a:xfrm>
            <a:off x="1295400" y="3429750"/>
            <a:ext cx="4663508" cy="59367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0048FF"/>
                </a:solidFill>
                <a:latin typeface="+mn-ea"/>
              </a:rPr>
              <a:t>S</a:t>
            </a:r>
            <a:r>
              <a:rPr lang="en-US" sz="3700" b="0" i="0" u="none" strike="noStrike" dirty="0">
                <a:solidFill>
                  <a:srgbClr val="000000"/>
                </a:solidFill>
                <a:latin typeface="+mn-ea"/>
              </a:rPr>
              <a:t>trength</a:t>
            </a:r>
          </a:p>
        </p:txBody>
      </p:sp>
      <p:sp>
        <p:nvSpPr>
          <p:cNvPr id="45" name="TextBox 15">
            <a:extLst>
              <a:ext uri="{FF2B5EF4-FFF2-40B4-BE49-F238E27FC236}">
                <a16:creationId xmlns:a16="http://schemas.microsoft.com/office/drawing/2014/main" id="{8F159F15-14BA-432C-2FE8-515C079817D0}"/>
              </a:ext>
            </a:extLst>
          </p:cNvPr>
          <p:cNvSpPr txBox="1"/>
          <p:nvPr/>
        </p:nvSpPr>
        <p:spPr>
          <a:xfrm>
            <a:off x="1295400" y="4108698"/>
            <a:ext cx="6928984" cy="1720602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sz="2400" b="0" i="0" u="none" strike="noStrike" dirty="0">
                <a:solidFill>
                  <a:srgbClr val="000000"/>
                </a:solidFill>
                <a:latin typeface="+mn-ea"/>
              </a:rPr>
              <a:t>API 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+mn-ea"/>
              </a:rPr>
              <a:t>컨벤션을 통한 </a:t>
            </a:r>
            <a:r>
              <a:rPr lang="en-US" altLang="ko-KR" sz="2400" b="0" i="0" u="none" strike="noStrike" dirty="0">
                <a:solidFill>
                  <a:srgbClr val="000000"/>
                </a:solidFill>
                <a:latin typeface="+mn-ea"/>
              </a:rPr>
              <a:t>Back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+mn-ea"/>
              </a:rPr>
              <a:t>과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Front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의</a:t>
            </a:r>
            <a:r>
              <a:rPr lang="ko-KR" altLang="en-US" sz="2400" b="0" i="0" u="none" strike="noStrike" dirty="0">
                <a:solidFill>
                  <a:srgbClr val="000000"/>
                </a:solidFill>
                <a:latin typeface="+mn-ea"/>
              </a:rPr>
              <a:t> 원활한 소통</a:t>
            </a:r>
            <a:endParaRPr lang="en-US" altLang="ko-KR" sz="2400" b="0" i="0" u="none" strike="noStrike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400" b="0" i="0" u="none" strike="noStrike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전공지식을 기반으로 프로젝트 진행</a:t>
            </a:r>
            <a:endParaRPr lang="en-US" altLang="ko-KR" sz="240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Back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과 </a:t>
            </a:r>
            <a:r>
              <a:rPr lang="en-US" altLang="ko-KR" sz="2400" dirty="0">
                <a:solidFill>
                  <a:srgbClr val="000000"/>
                </a:solidFill>
                <a:latin typeface="+mn-ea"/>
              </a:rPr>
              <a:t>Front</a:t>
            </a:r>
            <a:r>
              <a:rPr lang="ko-KR" altLang="en-US" sz="2400" dirty="0">
                <a:solidFill>
                  <a:srgbClr val="000000"/>
                </a:solidFill>
                <a:latin typeface="+mn-ea"/>
              </a:rPr>
              <a:t>의 </a:t>
            </a:r>
            <a:r>
              <a:rPr lang="ko-KR" altLang="en-US" sz="2400" dirty="0"/>
              <a:t>효율적인 협업 체계 구축</a:t>
            </a:r>
            <a:endParaRPr lang="en-US" altLang="ko-KR" sz="2400" b="0" i="0" u="none" strike="noStrike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A2CFC789-EBC5-8971-4B10-681C8D5F5002}"/>
              </a:ext>
            </a:extLst>
          </p:cNvPr>
          <p:cNvSpPr txBox="1"/>
          <p:nvPr/>
        </p:nvSpPr>
        <p:spPr>
          <a:xfrm>
            <a:off x="12221740" y="3429750"/>
            <a:ext cx="4663508" cy="59367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3700" b="0" i="0" u="none" strike="noStrike" dirty="0">
                <a:solidFill>
                  <a:srgbClr val="2E69FF"/>
                </a:solidFill>
                <a:latin typeface="+mn-ea"/>
              </a:rPr>
              <a:t>W</a:t>
            </a:r>
            <a:r>
              <a:rPr lang="en-US" sz="3700" b="0" i="0" u="none" strike="noStrike" dirty="0">
                <a:solidFill>
                  <a:srgbClr val="000000"/>
                </a:solidFill>
                <a:latin typeface="+mn-ea"/>
              </a:rPr>
              <a:t>eakness</a:t>
            </a:r>
          </a:p>
        </p:txBody>
      </p:sp>
      <p:sp>
        <p:nvSpPr>
          <p:cNvPr id="47" name="TextBox 18">
            <a:extLst>
              <a:ext uri="{FF2B5EF4-FFF2-40B4-BE49-F238E27FC236}">
                <a16:creationId xmlns:a16="http://schemas.microsoft.com/office/drawing/2014/main" id="{DE4BCAEA-004A-1016-A081-489A2D019766}"/>
              </a:ext>
            </a:extLst>
          </p:cNvPr>
          <p:cNvSpPr txBox="1"/>
          <p:nvPr/>
        </p:nvSpPr>
        <p:spPr>
          <a:xfrm>
            <a:off x="11015240" y="4187385"/>
            <a:ext cx="5870008" cy="1210184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dirty="0"/>
              <a:t>초기 기획 부족으로 인한 계속되는 수정</a:t>
            </a:r>
            <a:endParaRPr lang="en-US" altLang="ko-KR" sz="2400" dirty="0"/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dirty="0"/>
              <a:t>시간 관리</a:t>
            </a:r>
            <a:r>
              <a:rPr lang="en-US" altLang="ko-KR" sz="2400" dirty="0"/>
              <a:t>(</a:t>
            </a:r>
            <a:r>
              <a:rPr lang="ko-KR" altLang="en-US" sz="2400" dirty="0"/>
              <a:t>일정 관리</a:t>
            </a:r>
            <a:r>
              <a:rPr lang="en-US" altLang="ko-KR" sz="2400" dirty="0"/>
              <a:t>) </a:t>
            </a:r>
            <a:r>
              <a:rPr lang="ko-KR" altLang="en-US" sz="2400" dirty="0"/>
              <a:t>능력의 부족으로 인한 계획변경</a:t>
            </a:r>
            <a:endParaRPr lang="en-US" altLang="ko-KR" sz="2400" dirty="0"/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sz="2400" b="0" i="0" u="none" strike="noStrike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48" name="TextBox 19">
            <a:extLst>
              <a:ext uri="{FF2B5EF4-FFF2-40B4-BE49-F238E27FC236}">
                <a16:creationId xmlns:a16="http://schemas.microsoft.com/office/drawing/2014/main" id="{561446BA-4872-AF64-068E-46EC12D1AEB0}"/>
              </a:ext>
            </a:extLst>
          </p:cNvPr>
          <p:cNvSpPr txBox="1"/>
          <p:nvPr/>
        </p:nvSpPr>
        <p:spPr>
          <a:xfrm>
            <a:off x="1600200" y="6680950"/>
            <a:ext cx="4663508" cy="59367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37C3"/>
                </a:solidFill>
                <a:latin typeface="+mn-ea"/>
              </a:rPr>
              <a:t>O</a:t>
            </a:r>
            <a:r>
              <a:rPr lang="en-US" sz="3700" b="0" i="0" u="none" strike="noStrike">
                <a:solidFill>
                  <a:srgbClr val="000000"/>
                </a:solidFill>
                <a:latin typeface="+mn-ea"/>
              </a:rPr>
              <a:t>pportunity</a:t>
            </a:r>
          </a:p>
        </p:txBody>
      </p:sp>
      <p:sp>
        <p:nvSpPr>
          <p:cNvPr id="49" name="TextBox 20">
            <a:extLst>
              <a:ext uri="{FF2B5EF4-FFF2-40B4-BE49-F238E27FC236}">
                <a16:creationId xmlns:a16="http://schemas.microsoft.com/office/drawing/2014/main" id="{64255266-14E3-B044-D85A-7C5AB1050165}"/>
              </a:ext>
            </a:extLst>
          </p:cNvPr>
          <p:cNvSpPr txBox="1"/>
          <p:nvPr/>
        </p:nvSpPr>
        <p:spPr>
          <a:xfrm>
            <a:off x="1600200" y="7417088"/>
            <a:ext cx="6928984" cy="9247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dirty="0"/>
              <a:t>문제 </a:t>
            </a:r>
            <a:r>
              <a:rPr lang="ko-KR" altLang="en-US" sz="2400" dirty="0" err="1"/>
              <a:t>해결력</a:t>
            </a:r>
            <a:r>
              <a:rPr lang="ko-KR" altLang="en-US" sz="2400" dirty="0"/>
              <a:t> 향상</a:t>
            </a:r>
            <a:endParaRPr lang="en-US" altLang="ko-KR" sz="2400" dirty="0"/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400" dirty="0"/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dirty="0"/>
              <a:t>실제 사용자 중심 사고 훈련</a:t>
            </a:r>
            <a:endParaRPr lang="en-US" altLang="ko-KR" sz="2400" dirty="0"/>
          </a:p>
        </p:txBody>
      </p:sp>
      <p:sp>
        <p:nvSpPr>
          <p:cNvPr id="50" name="TextBox 21">
            <a:extLst>
              <a:ext uri="{FF2B5EF4-FFF2-40B4-BE49-F238E27FC236}">
                <a16:creationId xmlns:a16="http://schemas.microsoft.com/office/drawing/2014/main" id="{60C9D1AE-BC99-A320-0145-C706B3EF9959}"/>
              </a:ext>
            </a:extLst>
          </p:cNvPr>
          <p:cNvSpPr txBox="1"/>
          <p:nvPr/>
        </p:nvSpPr>
        <p:spPr>
          <a:xfrm>
            <a:off x="12115800" y="6680950"/>
            <a:ext cx="4663508" cy="593675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en-US" sz="3700" b="0" i="0" u="none" strike="noStrike">
                <a:solidFill>
                  <a:srgbClr val="001F6F"/>
                </a:solidFill>
                <a:latin typeface="+mn-ea"/>
              </a:rPr>
              <a:t>T</a:t>
            </a:r>
            <a:r>
              <a:rPr lang="en-US" sz="3700" b="0" i="0" u="none" strike="noStrike">
                <a:solidFill>
                  <a:srgbClr val="000000"/>
                </a:solidFill>
                <a:latin typeface="+mn-ea"/>
              </a:rPr>
              <a:t>hreat</a:t>
            </a:r>
          </a:p>
        </p:txBody>
      </p:sp>
      <p:sp>
        <p:nvSpPr>
          <p:cNvPr id="51" name="TextBox 22">
            <a:extLst>
              <a:ext uri="{FF2B5EF4-FFF2-40B4-BE49-F238E27FC236}">
                <a16:creationId xmlns:a16="http://schemas.microsoft.com/office/drawing/2014/main" id="{749FEBB0-D0B4-0915-85CF-C424CE396F3A}"/>
              </a:ext>
            </a:extLst>
          </p:cNvPr>
          <p:cNvSpPr txBox="1"/>
          <p:nvPr/>
        </p:nvSpPr>
        <p:spPr>
          <a:xfrm>
            <a:off x="10553700" y="7417088"/>
            <a:ext cx="6555422" cy="924763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dirty="0"/>
              <a:t>시간 부족</a:t>
            </a:r>
            <a:endParaRPr lang="en-US" altLang="ko-KR" sz="2400" dirty="0"/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endParaRPr lang="en-US" altLang="ko-KR" sz="2400" dirty="0">
              <a:solidFill>
                <a:srgbClr val="000000"/>
              </a:solidFill>
              <a:latin typeface="+mn-ea"/>
            </a:endParaRPr>
          </a:p>
          <a:p>
            <a:pPr marL="342900" lvl="0" indent="-342900" algn="l">
              <a:lnSpc>
                <a:spcPct val="99600"/>
              </a:lnSpc>
              <a:buClr>
                <a:srgbClr val="000000"/>
              </a:buClr>
              <a:buFont typeface="Wingdings" panose="05000000000000000000" pitchFamily="2" charset="2"/>
              <a:buChar char="§"/>
            </a:pPr>
            <a:r>
              <a:rPr lang="ko-KR" altLang="en-US" sz="2400" dirty="0"/>
              <a:t>기술 숙련도 부족으로 인해 특정 기능 구현이 계획보다 난이도 상승</a:t>
            </a:r>
            <a:endParaRPr lang="en-US" altLang="ko-KR" sz="2400" dirty="0"/>
          </a:p>
        </p:txBody>
      </p:sp>
      <p:sp>
        <p:nvSpPr>
          <p:cNvPr id="52" name="TextBox 23">
            <a:extLst>
              <a:ext uri="{FF2B5EF4-FFF2-40B4-BE49-F238E27FC236}">
                <a16:creationId xmlns:a16="http://schemas.microsoft.com/office/drawing/2014/main" id="{58DF615B-3B68-C392-A318-8F14728C12E6}"/>
              </a:ext>
            </a:extLst>
          </p:cNvPr>
          <p:cNvSpPr txBox="1"/>
          <p:nvPr/>
        </p:nvSpPr>
        <p:spPr>
          <a:xfrm>
            <a:off x="8204200" y="5030346"/>
            <a:ext cx="867629" cy="93618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900" b="0" i="0" u="none" strike="noStrike">
                <a:solidFill>
                  <a:srgbClr val="FFFFFF"/>
                </a:solidFill>
                <a:latin typeface="+mn-ea"/>
              </a:rPr>
              <a:t>S</a:t>
            </a:r>
          </a:p>
        </p:txBody>
      </p:sp>
      <p:sp>
        <p:nvSpPr>
          <p:cNvPr id="53" name="TextBox 24">
            <a:extLst>
              <a:ext uri="{FF2B5EF4-FFF2-40B4-BE49-F238E27FC236}">
                <a16:creationId xmlns:a16="http://schemas.microsoft.com/office/drawing/2014/main" id="{A4836248-1BBB-9B08-7E65-AA90AD6B0AF2}"/>
              </a:ext>
            </a:extLst>
          </p:cNvPr>
          <p:cNvSpPr txBox="1"/>
          <p:nvPr/>
        </p:nvSpPr>
        <p:spPr>
          <a:xfrm>
            <a:off x="9436100" y="5055746"/>
            <a:ext cx="867629" cy="93618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900" b="0" i="0" u="none" strike="noStrike">
                <a:solidFill>
                  <a:srgbClr val="FFFFFF"/>
                </a:solidFill>
                <a:latin typeface="+mn-ea"/>
              </a:rPr>
              <a:t>W</a:t>
            </a:r>
          </a:p>
        </p:txBody>
      </p:sp>
      <p:sp>
        <p:nvSpPr>
          <p:cNvPr id="54" name="TextBox 25">
            <a:extLst>
              <a:ext uri="{FF2B5EF4-FFF2-40B4-BE49-F238E27FC236}">
                <a16:creationId xmlns:a16="http://schemas.microsoft.com/office/drawing/2014/main" id="{C847D0C7-1D73-C38C-4367-27589B4F3E65}"/>
              </a:ext>
            </a:extLst>
          </p:cNvPr>
          <p:cNvSpPr txBox="1"/>
          <p:nvPr/>
        </p:nvSpPr>
        <p:spPr>
          <a:xfrm>
            <a:off x="8229600" y="6274946"/>
            <a:ext cx="867629" cy="93618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900" b="0" i="0" u="none" strike="noStrike">
                <a:solidFill>
                  <a:srgbClr val="FFFFFF"/>
                </a:solidFill>
                <a:latin typeface="+mn-ea"/>
              </a:rPr>
              <a:t>O</a:t>
            </a:r>
          </a:p>
        </p:txBody>
      </p:sp>
      <p:sp>
        <p:nvSpPr>
          <p:cNvPr id="55" name="TextBox 26">
            <a:extLst>
              <a:ext uri="{FF2B5EF4-FFF2-40B4-BE49-F238E27FC236}">
                <a16:creationId xmlns:a16="http://schemas.microsoft.com/office/drawing/2014/main" id="{2ED94A53-6AD9-EC56-B7FE-C9D4E38CBC6D}"/>
              </a:ext>
            </a:extLst>
          </p:cNvPr>
          <p:cNvSpPr txBox="1"/>
          <p:nvPr/>
        </p:nvSpPr>
        <p:spPr>
          <a:xfrm>
            <a:off x="9601200" y="6313046"/>
            <a:ext cx="867629" cy="936181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99600"/>
              </a:lnSpc>
            </a:pPr>
            <a:r>
              <a:rPr lang="en-US" sz="5900" b="0" i="0" u="none" strike="noStrike">
                <a:solidFill>
                  <a:srgbClr val="FFFFFF"/>
                </a:solidFill>
                <a:latin typeface="+mn-ea"/>
              </a:rPr>
              <a:t>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CE59BA-81BF-0F86-CBC3-D5759DF60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F0AD85B-E85A-6EAF-CF21-378AB02A3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0ECF1C47-099C-4BB9-3C36-799B84264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7000" y="7531100"/>
            <a:ext cx="18542000" cy="2997200"/>
          </a:xfrm>
          <a:prstGeom prst="rect">
            <a:avLst/>
          </a:prstGeom>
          <a:effectLst>
            <a:outerShdw dist="230245" dir="5400000">
              <a:srgbClr val="D8D8D8">
                <a:alpha val="100000"/>
              </a:srgbClr>
            </a:outerShdw>
          </a:effec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C106D276-6781-35C0-3342-92A041F6A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6B6A189-C38E-EBAE-2D6F-833D581F0046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000000"/>
                </a:solidFill>
                <a:latin typeface="Anek Bangla Expanded Bold"/>
              </a:rPr>
              <a:t>SSAFY</a:t>
            </a:r>
          </a:p>
        </p:txBody>
      </p:sp>
      <p:sp>
        <p:nvSpPr>
          <p:cNvPr id="14" name="TextBox 14">
            <a:extLst>
              <a:ext uri="{FF2B5EF4-FFF2-40B4-BE49-F238E27FC236}">
                <a16:creationId xmlns:a16="http://schemas.microsoft.com/office/drawing/2014/main" id="{23E16558-7E06-0808-4A74-1BD3AA84D0D3}"/>
              </a:ext>
            </a:extLst>
          </p:cNvPr>
          <p:cNvSpPr txBox="1"/>
          <p:nvPr/>
        </p:nvSpPr>
        <p:spPr>
          <a:xfrm>
            <a:off x="6667500" y="4311650"/>
            <a:ext cx="4953000" cy="166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12000" b="1" i="0" u="none" strike="noStrike" dirty="0" err="1">
                <a:solidFill>
                  <a:srgbClr val="1D6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QnA</a:t>
            </a:r>
            <a:endParaRPr lang="ko-KR" sz="12000" b="1" i="0" u="none" strike="noStrike" dirty="0">
              <a:solidFill>
                <a:srgbClr val="1D63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Pretendard Light"/>
            </a:endParaRPr>
          </a:p>
        </p:txBody>
      </p:sp>
    </p:spTree>
    <p:extLst>
      <p:ext uri="{BB962C8B-B14F-4D97-AF65-F5344CB8AC3E}">
        <p14:creationId xmlns:p14="http://schemas.microsoft.com/office/powerpoint/2010/main" val="3266139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715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1549400"/>
            <a:ext cx="11391900" cy="889001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9973" y="2882900"/>
            <a:ext cx="11391900" cy="889001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4292600"/>
            <a:ext cx="11391900" cy="889001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9600" y="5664200"/>
            <a:ext cx="11391900" cy="889001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7035800"/>
            <a:ext cx="11391900" cy="889001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803400"/>
            <a:ext cx="139700" cy="1397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454899" y="7327900"/>
            <a:ext cx="8841475" cy="393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>
              <a:lnSpc>
                <a:spcPct val="99600"/>
              </a:lnSpc>
            </a:pPr>
            <a:r>
              <a:rPr lang="ko-KR" altLang="en-US" sz="2800" b="1" i="0" u="none" strike="noStrike" dirty="0">
                <a:solidFill>
                  <a:srgbClr val="000000"/>
                </a:solidFill>
                <a:latin typeface="Pretendard SemiBold"/>
              </a:rPr>
              <a:t>차별화 포인트</a:t>
            </a:r>
            <a:endParaRPr lang="en-US" altLang="ko-KR" sz="2800" b="1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1" name="Picture 11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549901" y="6819900"/>
            <a:ext cx="1800000" cy="18000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7912100" y="7239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2100" b="0" i="0" u="none" strike="noStrike" spc="-100" dirty="0">
                <a:solidFill>
                  <a:srgbClr val="000000"/>
                </a:solidFill>
                <a:latin typeface="Anek Bangla Expanded Bold"/>
              </a:rPr>
              <a:t>SSAFY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498600" y="1905000"/>
            <a:ext cx="31623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sz="8000" b="0" i="0" u="none" strike="noStrike" spc="100">
                <a:solidFill>
                  <a:srgbClr val="000000"/>
                </a:solidFill>
                <a:ea typeface="Pretendard ExtraBold"/>
              </a:rPr>
              <a:t>목차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803400" y="1625600"/>
            <a:ext cx="30988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700" b="0" i="0" u="none" strike="noStrike">
                <a:solidFill>
                  <a:srgbClr val="A0A0A0"/>
                </a:solidFill>
                <a:latin typeface="Anek Bangla Expanded Bold"/>
              </a:rPr>
              <a:t>INDEX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454899" y="1841500"/>
            <a:ext cx="8841475" cy="393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/>
              <a:t>프로젝트 소개</a:t>
            </a:r>
            <a:endParaRPr lang="en-US" sz="2800" b="1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6" name="Picture 1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515200" y="1257300"/>
            <a:ext cx="1800000" cy="18000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7454899" y="3136900"/>
            <a:ext cx="8841475" cy="393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/>
              <a:t>문제의식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해결방안</a:t>
            </a:r>
            <a:endParaRPr lang="en-US" sz="2800" b="1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18" name="Picture 18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5537201" y="2628901"/>
            <a:ext cx="1800000" cy="1800000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7454899" y="4584700"/>
            <a:ext cx="8841475" cy="393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/>
              <a:t>주요 컴포넌트 및 추천 알고리즘 소개</a:t>
            </a:r>
            <a:endParaRPr lang="en-US" sz="2800" b="1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0" name="Picture 20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549901" y="4076701"/>
            <a:ext cx="1800000" cy="18000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7454899" y="5956300"/>
            <a:ext cx="8841475" cy="393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/>
              <a:t>유저 플로우</a:t>
            </a:r>
            <a:r>
              <a:rPr lang="en-US" altLang="ko-KR" sz="2800" b="1" dirty="0"/>
              <a:t>(</a:t>
            </a:r>
            <a:r>
              <a:rPr lang="ko-KR" altLang="en-US" sz="2800" b="1" dirty="0"/>
              <a:t>시연</a:t>
            </a:r>
            <a:r>
              <a:rPr lang="en-US" altLang="ko-KR" sz="2800" b="1" dirty="0"/>
              <a:t>)</a:t>
            </a:r>
            <a:endParaRPr lang="en-US" sz="2800" b="1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2" name="Picture 22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562601" y="5448301"/>
            <a:ext cx="1800000" cy="1800000"/>
          </a:xfrm>
          <a:prstGeom prst="rect">
            <a:avLst/>
          </a:prstGeom>
        </p:spPr>
      </p:pic>
      <p:pic>
        <p:nvPicPr>
          <p:cNvPr id="24" name="Picture 8">
            <a:extLst>
              <a:ext uri="{FF2B5EF4-FFF2-40B4-BE49-F238E27FC236}">
                <a16:creationId xmlns:a16="http://schemas.microsoft.com/office/drawing/2014/main" id="{1E73F908-BAC1-B2F0-BA42-56FE4FABE0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900" y="8369299"/>
            <a:ext cx="11391900" cy="889001"/>
          </a:xfrm>
          <a:prstGeom prst="rect">
            <a:avLst/>
          </a:prstGeom>
          <a:effectLst>
            <a:outerShdw dist="128365" dir="5400000">
              <a:srgbClr val="E6E6E6">
                <a:alpha val="100000"/>
              </a:srgbClr>
            </a:outerShdw>
          </a:effectLst>
        </p:spPr>
      </p:pic>
      <p:sp>
        <p:nvSpPr>
          <p:cNvPr id="25" name="TextBox 10">
            <a:extLst>
              <a:ext uri="{FF2B5EF4-FFF2-40B4-BE49-F238E27FC236}">
                <a16:creationId xmlns:a16="http://schemas.microsoft.com/office/drawing/2014/main" id="{4EA7B915-4DD1-D8F0-AB96-9299A2642C1F}"/>
              </a:ext>
            </a:extLst>
          </p:cNvPr>
          <p:cNvSpPr txBox="1"/>
          <p:nvPr/>
        </p:nvSpPr>
        <p:spPr>
          <a:xfrm>
            <a:off x="7454899" y="8661399"/>
            <a:ext cx="8841475" cy="393989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b="1" dirty="0"/>
              <a:t>프로젝트 </a:t>
            </a:r>
            <a:r>
              <a:rPr lang="ko-KR" altLang="en-US" sz="2800" b="1" dirty="0" err="1"/>
              <a:t>느낀점</a:t>
            </a:r>
            <a:r>
              <a:rPr lang="ko-KR" altLang="en-US" sz="2800" b="1" dirty="0"/>
              <a:t>  </a:t>
            </a:r>
            <a:r>
              <a:rPr lang="en-US" altLang="ko-KR" sz="2800" b="1" dirty="0"/>
              <a:t>&amp; </a:t>
            </a:r>
            <a:r>
              <a:rPr lang="ko-KR" altLang="en-US" sz="2800" b="1" dirty="0"/>
              <a:t>마무리</a:t>
            </a:r>
            <a:endParaRPr lang="en-US" sz="2800" b="1" i="0" u="none" strike="noStrike" dirty="0">
              <a:solidFill>
                <a:srgbClr val="000000"/>
              </a:solidFill>
              <a:latin typeface="Pretendard SemiBold"/>
            </a:endParaRPr>
          </a:p>
        </p:txBody>
      </p:sp>
      <p:pic>
        <p:nvPicPr>
          <p:cNvPr id="26" name="Picture 5">
            <a:extLst>
              <a:ext uri="{FF2B5EF4-FFF2-40B4-BE49-F238E27FC236}">
                <a16:creationId xmlns:a16="http://schemas.microsoft.com/office/drawing/2014/main" id="{747281B0-4B17-24C5-72D1-BD64D99F064C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5695200" y="8171700"/>
            <a:ext cx="1620000" cy="1620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4185900" y="4495800"/>
            <a:ext cx="3759200" cy="1778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3296900" y="4495800"/>
            <a:ext cx="3759200" cy="1778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7759700"/>
            <a:ext cx="16002000" cy="1549400"/>
          </a:xfrm>
          <a:prstGeom prst="rect">
            <a:avLst/>
          </a:prstGeom>
          <a:effectLst>
            <a:outerShdw dist="142585" dir="5400000">
              <a:srgbClr val="D8D8D8">
                <a:alpha val="100000"/>
              </a:srgbClr>
            </a:outerShdw>
          </a:effectLst>
        </p:spPr>
      </p:pic>
      <p:sp>
        <p:nvSpPr>
          <p:cNvPr id="7" name="TextBox 7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000000"/>
                </a:solidFill>
                <a:latin typeface="Anek Bangla Expanded Bold"/>
              </a:rPr>
              <a:t>SSAFY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08250" y="4229100"/>
            <a:ext cx="11658600" cy="1422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altLang="ko-KR" sz="8000" b="1" spc="100" dirty="0">
                <a:solidFill>
                  <a:srgbClr val="1D6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‘</a:t>
            </a:r>
            <a:r>
              <a:rPr lang="en-US" altLang="ko-KR" sz="8000" b="1" spc="100" dirty="0" err="1">
                <a:solidFill>
                  <a:srgbClr val="1D6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Mindafy</a:t>
            </a:r>
            <a:r>
              <a:rPr lang="en-US" altLang="ko-KR" sz="8000" b="1" spc="100" dirty="0">
                <a:solidFill>
                  <a:srgbClr val="1D63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Pretendard Light"/>
              </a:rPr>
              <a:t>’ </a:t>
            </a:r>
            <a:r>
              <a:rPr lang="ko-KR" altLang="en-US" sz="8000" spc="100" dirty="0">
                <a:solidFill>
                  <a:srgbClr val="000000"/>
                </a:solidFill>
                <a:ea typeface="Pretendard Light"/>
              </a:rPr>
              <a:t>를</a:t>
            </a:r>
            <a:r>
              <a:rPr lang="en-US" sz="8000" b="0" i="0" u="none" strike="noStrike" spc="100" dirty="0">
                <a:solidFill>
                  <a:srgbClr val="000000"/>
                </a:solidFill>
                <a:latin typeface="Pretendard Light"/>
              </a:rPr>
              <a:t> </a:t>
            </a:r>
            <a:br>
              <a:rPr lang="en-US" sz="8000" b="0" i="0" u="none" strike="noStrike" spc="100" dirty="0">
                <a:solidFill>
                  <a:srgbClr val="000000"/>
                </a:solidFill>
                <a:latin typeface="Pretendard Light"/>
              </a:rPr>
            </a:br>
            <a:r>
              <a:rPr lang="ko-KR" altLang="en-US" sz="8000" spc="100" dirty="0">
                <a:solidFill>
                  <a:srgbClr val="000000"/>
                </a:solidFill>
                <a:latin typeface="Pretendard Light"/>
                <a:ea typeface="Pretendard Light"/>
              </a:rPr>
              <a:t>알아보</a:t>
            </a:r>
            <a:r>
              <a:rPr lang="ko-KR" sz="8000" b="0" i="0" u="none" strike="noStrike" spc="100" dirty="0">
                <a:solidFill>
                  <a:srgbClr val="000000"/>
                </a:solidFill>
                <a:ea typeface="Pretendard Light"/>
              </a:rPr>
              <a:t>는</a:t>
            </a:r>
            <a:r>
              <a:rPr lang="en-US" altLang="ko-KR" sz="8000" spc="100" dirty="0">
                <a:solidFill>
                  <a:srgbClr val="000000"/>
                </a:solidFill>
                <a:ea typeface="Pretendard Light"/>
              </a:rPr>
              <a:t> </a:t>
            </a:r>
            <a:r>
              <a:rPr lang="ko-KR" altLang="en-US" sz="8000" b="0" i="0" u="none" strike="noStrike" spc="100" dirty="0" err="1">
                <a:solidFill>
                  <a:srgbClr val="000000"/>
                </a:solidFill>
                <a:ea typeface="Pretendard ExtraBold"/>
              </a:rPr>
              <a:t>깜짝</a:t>
            </a:r>
            <a:r>
              <a:rPr lang="ko-KR" altLang="en-US" sz="8000" spc="100" dirty="0" err="1">
                <a:solidFill>
                  <a:srgbClr val="000000"/>
                </a:solidFill>
                <a:ea typeface="Pretendard ExtraBold"/>
              </a:rPr>
              <a:t>퀴즈</a:t>
            </a:r>
            <a:endParaRPr lang="ko-KR" sz="8000" b="0" i="0" u="none" strike="noStrike" spc="100" dirty="0">
              <a:solidFill>
                <a:srgbClr val="000000"/>
              </a:solidFill>
              <a:ea typeface="Pretendard Extra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4121150" y="8128000"/>
            <a:ext cx="10045700" cy="812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24499"/>
              </a:lnSpc>
              <a:buClr>
                <a:srgbClr val="000000"/>
              </a:buClr>
            </a:pPr>
            <a:r>
              <a:rPr lang="ko-KR" altLang="en-US" sz="3000" b="1" spc="-100" dirty="0">
                <a:solidFill>
                  <a:srgbClr val="000000"/>
                </a:solidFill>
                <a:latin typeface="Pretendard Regular"/>
              </a:rPr>
              <a:t>어떻게 읽는지 맞추는 사람 상품</a:t>
            </a:r>
            <a:r>
              <a:rPr lang="en-US" altLang="ko-KR" sz="3000" b="1" spc="-100" dirty="0">
                <a:solidFill>
                  <a:srgbClr val="000000"/>
                </a:solidFill>
                <a:latin typeface="Pretendard Regular"/>
              </a:rPr>
              <a:t>!!! (</a:t>
            </a:r>
            <a:r>
              <a:rPr lang="ko-KR" altLang="en-US" sz="3000" b="1" spc="-100" dirty="0">
                <a:solidFill>
                  <a:srgbClr val="000000"/>
                </a:solidFill>
                <a:latin typeface="Pretendard Regular"/>
              </a:rPr>
              <a:t>선착순 </a:t>
            </a:r>
            <a:r>
              <a:rPr lang="en-US" altLang="ko-KR" sz="3000" b="1" spc="-100" dirty="0">
                <a:solidFill>
                  <a:srgbClr val="000000"/>
                </a:solidFill>
                <a:latin typeface="Pretendard Regular"/>
              </a:rPr>
              <a:t>1</a:t>
            </a:r>
            <a:r>
              <a:rPr lang="ko-KR" altLang="en-US" sz="3000" b="1" spc="-100" dirty="0">
                <a:solidFill>
                  <a:srgbClr val="000000"/>
                </a:solidFill>
                <a:latin typeface="Pretendard Regular"/>
              </a:rPr>
              <a:t>명</a:t>
            </a:r>
            <a:r>
              <a:rPr lang="en-US" altLang="ko-KR" sz="3000" b="1" spc="-100" dirty="0">
                <a:solidFill>
                  <a:srgbClr val="000000"/>
                </a:solidFill>
                <a:latin typeface="Pretendard Regular"/>
              </a:rPr>
              <a:t>)</a:t>
            </a:r>
            <a:endParaRPr lang="en-US" sz="3000" b="1" i="0" u="none" strike="noStrike" spc="-100" dirty="0">
              <a:solidFill>
                <a:srgbClr val="000000"/>
              </a:solidFill>
              <a:latin typeface="Pretendard Regula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D8D8D8">
                <a:alpha val="100000"/>
              </a:srgbClr>
            </a:outerShdw>
          </a:effectLst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470400"/>
            <a:ext cx="16002000" cy="4826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8200" y="3479800"/>
            <a:ext cx="266700" cy="215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96900" y="3505200"/>
            <a:ext cx="266700" cy="2159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08300" y="18923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1" dirty="0"/>
              <a:t>프로젝트 소개</a:t>
            </a:r>
            <a:endParaRPr lang="ko-KR" sz="5000" b="1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000000"/>
                </a:solidFill>
                <a:latin typeface="Anek Bangla Expanded Bold"/>
              </a:rPr>
              <a:t>SSAFY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03400" y="4914900"/>
            <a:ext cx="14732000" cy="42119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3000" b="1" dirty="0"/>
              <a:t>프로젝트 목표와 핵심기능</a:t>
            </a:r>
            <a:br>
              <a:rPr lang="en-US" altLang="ko-KR" sz="2400" dirty="0"/>
            </a:b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 복잡한 금융 상품 선택을 간소화 </a:t>
            </a:r>
            <a:r>
              <a:rPr lang="en-US" altLang="ko-KR" sz="2400" dirty="0"/>
              <a:t>: </a:t>
            </a:r>
            <a:r>
              <a:rPr lang="ko-KR" altLang="en-US" sz="2400" dirty="0"/>
              <a:t>사용자가 금융 상품을 선택할 때 직면하는 어려움을 해결하고</a:t>
            </a:r>
            <a:r>
              <a:rPr lang="en-US" altLang="ko-KR" sz="2400" dirty="0"/>
              <a:t>, </a:t>
            </a:r>
            <a:r>
              <a:rPr lang="ko-KR" altLang="en-US" sz="2400" dirty="0"/>
              <a:t>손쉽게                         선택할 수 있도록 돕는 것이 핵심입니다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400" b="1" dirty="0"/>
              <a:t> 개인 맞춤형 금융 상품 추천 </a:t>
            </a:r>
            <a:r>
              <a:rPr lang="en-US" altLang="ko-KR" sz="2400" dirty="0"/>
              <a:t>: </a:t>
            </a:r>
            <a:r>
              <a:rPr lang="ko-KR" altLang="en-US" sz="2400" dirty="0"/>
              <a:t>각 사용자의 심리 성향과 금융 상태에 맞는 금융 상품을 추천하여</a:t>
            </a:r>
            <a:r>
              <a:rPr lang="en-US" altLang="ko-KR" sz="2400" dirty="0"/>
              <a:t>, </a:t>
            </a:r>
            <a:r>
              <a:rPr lang="ko-KR" altLang="en-US" sz="2400" dirty="0"/>
              <a:t>보다 개인화된 서비스를 제공합니다</a:t>
            </a:r>
            <a:r>
              <a:rPr lang="en-US" altLang="ko-KR" sz="2400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ko-KR" sz="2400" b="1" dirty="0"/>
              <a:t> </a:t>
            </a:r>
            <a:r>
              <a:rPr lang="ko-KR" altLang="en-US" sz="2400" b="1" dirty="0"/>
              <a:t>사용자 경험 향상 </a:t>
            </a:r>
            <a:r>
              <a:rPr lang="en-US" altLang="ko-KR" sz="2400" dirty="0"/>
              <a:t>: </a:t>
            </a:r>
            <a:r>
              <a:rPr lang="ko-KR" altLang="en-US" sz="2400" dirty="0"/>
              <a:t>설문과 결과 분석을 통해 사용자에게 맞춤형 금융 상품을 추천하며</a:t>
            </a:r>
            <a:r>
              <a:rPr lang="en-US" altLang="ko-KR" sz="2400" dirty="0"/>
              <a:t>, </a:t>
            </a:r>
            <a:r>
              <a:rPr lang="ko-KR" altLang="en-US" sz="2400" dirty="0"/>
              <a:t>그 과정에서 사용자의 경험을 최적화합니다</a:t>
            </a:r>
            <a:r>
              <a:rPr lang="en-US" altLang="ko-KR" sz="2400" dirty="0"/>
              <a:t>.</a:t>
            </a:r>
            <a:br>
              <a:rPr lang="en-US" altLang="ko-KR" sz="2300" b="0" i="0" u="none" strike="noStrike" spc="-100" dirty="0">
                <a:solidFill>
                  <a:srgbClr val="000000"/>
                </a:solidFill>
                <a:ea typeface="Pretendard Medium"/>
              </a:rPr>
            </a:br>
            <a:endParaRPr lang="en-US" sz="2300" b="0" i="0" u="none" strike="noStrike" spc="-100" dirty="0">
              <a:solidFill>
                <a:srgbClr val="000000"/>
              </a:solidFill>
              <a:latin typeface="Pretendard Medium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819400" y="3479800"/>
            <a:ext cx="1264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32800"/>
              </a:lnSpc>
            </a:pPr>
            <a:r>
              <a:rPr lang="en-US" altLang="ko-KR" sz="3200" b="1" dirty="0" err="1"/>
              <a:t>Mindafy</a:t>
            </a:r>
            <a:r>
              <a:rPr lang="en-US" altLang="ko-KR" sz="3200" b="1" dirty="0"/>
              <a:t>: </a:t>
            </a:r>
            <a:r>
              <a:rPr lang="ko-KR" altLang="en-US" sz="3200" b="1" dirty="0"/>
              <a:t>개인화된 금융 상품 추천 웹 서비스</a:t>
            </a:r>
            <a:endParaRPr lang="en-US" sz="3000" b="1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05F5828D-3839-B915-303C-0B08E8304F8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62000" y="1310714"/>
            <a:ext cx="2463800" cy="24085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06100" y="3517900"/>
            <a:ext cx="6438900" cy="2057400"/>
          </a:xfrm>
          <a:prstGeom prst="rect">
            <a:avLst/>
          </a:prstGeom>
          <a:effectLst>
            <a:outerShdw dist="126362" dir="5400000">
              <a:srgbClr val="E6E6E6">
                <a:alpha val="100000"/>
              </a:srgbClr>
            </a:outerShdw>
          </a:effectLst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0400" y="3848100"/>
            <a:ext cx="266700" cy="2159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87800" y="3848100"/>
            <a:ext cx="266700" cy="2159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2908300" y="18923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1" dirty="0"/>
              <a:t>문제의식</a:t>
            </a:r>
            <a:endParaRPr lang="ko-KR" sz="5000" b="1" i="0" u="none" strike="noStrike" dirty="0">
              <a:solidFill>
                <a:srgbClr val="000000"/>
              </a:solidFill>
              <a:ea typeface="Pretendard Light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926" y="1409700"/>
            <a:ext cx="2385874" cy="22860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100" b="0" i="0" u="none" strike="noStrike" spc="-100" dirty="0">
                <a:solidFill>
                  <a:srgbClr val="000000"/>
                </a:solidFill>
                <a:latin typeface="Anek Bangla Expanded Bold"/>
              </a:rPr>
              <a:t>SSAFY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74400" y="4000500"/>
            <a:ext cx="5626100" cy="965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107899"/>
              </a:lnSpc>
            </a:pPr>
            <a:r>
              <a:rPr lang="ko-KR" altLang="en-US" sz="2800" b="0" i="0" u="none" strike="noStrike" dirty="0">
                <a:solidFill>
                  <a:srgbClr val="000000"/>
                </a:solidFill>
                <a:ea typeface="Pretendard Bold"/>
              </a:rPr>
              <a:t>나도 이제 월급도 받는데 </a:t>
            </a:r>
            <a:r>
              <a:rPr lang="en-US" altLang="ko-KR" sz="2800" b="0" i="0" u="none" strike="noStrike" dirty="0">
                <a:solidFill>
                  <a:srgbClr val="000000"/>
                </a:solidFill>
                <a:ea typeface="Pretendard Bold"/>
              </a:rPr>
              <a:t>‘</a:t>
            </a:r>
            <a:r>
              <a:rPr lang="ko-KR" altLang="en-US" sz="2800" dirty="0">
                <a:solidFill>
                  <a:srgbClr val="000000"/>
                </a:solidFill>
                <a:ea typeface="Pretendard Bold"/>
              </a:rPr>
              <a:t>금융활동</a:t>
            </a:r>
            <a:r>
              <a:rPr lang="en-US" altLang="ko-KR" sz="2800" b="0" i="0" u="none" strike="noStrike" dirty="0">
                <a:solidFill>
                  <a:srgbClr val="000000"/>
                </a:solidFill>
                <a:ea typeface="Pretendard Bold"/>
              </a:rPr>
              <a:t>’ </a:t>
            </a:r>
            <a:r>
              <a:rPr lang="ko-KR" altLang="en-US" sz="2800" b="0" i="0" u="none" strike="noStrike" dirty="0">
                <a:solidFill>
                  <a:srgbClr val="000000"/>
                </a:solidFill>
                <a:ea typeface="Pretendard Bold"/>
              </a:rPr>
              <a:t>한번 해볼까</a:t>
            </a:r>
            <a:r>
              <a:rPr lang="en-US" altLang="ko-KR" sz="2800" b="0" i="0" u="none" strike="noStrike" dirty="0">
                <a:solidFill>
                  <a:srgbClr val="000000"/>
                </a:solidFill>
                <a:ea typeface="Pretendard Bold"/>
              </a:rPr>
              <a:t>?</a:t>
            </a:r>
            <a:endParaRPr lang="en-US" sz="2800" b="0" i="0" u="none" strike="noStrike" dirty="0">
              <a:solidFill>
                <a:srgbClr val="000000"/>
              </a:solidFill>
              <a:latin typeface="Pretendard Bold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708D24B5-20F3-3467-B94D-B616C18BB8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61636" y="3543300"/>
            <a:ext cx="8611064" cy="527530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17CBE8C1-2294-0C85-9030-4CCD19A3A84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7350" y="5499100"/>
            <a:ext cx="4152900" cy="36068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0503A58-A254-4251-AD5F-6A775EB19896}"/>
              </a:ext>
            </a:extLst>
          </p:cNvPr>
          <p:cNvSpPr txBox="1"/>
          <p:nvPr/>
        </p:nvSpPr>
        <p:spPr>
          <a:xfrm>
            <a:off x="1905000" y="9105900"/>
            <a:ext cx="8045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금융감독원 </a:t>
            </a:r>
            <a:r>
              <a:rPr lang="ko-KR" altLang="en-US" dirty="0" err="1"/>
              <a:t>금융상품한눈에</a:t>
            </a:r>
            <a:r>
              <a:rPr lang="ko-KR" altLang="en-US" dirty="0"/>
              <a:t> </a:t>
            </a:r>
            <a:r>
              <a:rPr lang="en-US" altLang="ko-KR" dirty="0"/>
              <a:t>https://finlife.fss.or.kr/finlife/svings/fdrmDpst/list.do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B3B5A6-51D3-015B-D19D-1F2D7536449C}"/>
              </a:ext>
            </a:extLst>
          </p:cNvPr>
          <p:cNvSpPr txBox="1"/>
          <p:nvPr/>
        </p:nvSpPr>
        <p:spPr>
          <a:xfrm>
            <a:off x="11497754" y="9060418"/>
            <a:ext cx="4903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solidFill>
                  <a:srgbClr val="1D63FF"/>
                </a:solidFill>
              </a:rPr>
              <a:t>타겟유저</a:t>
            </a:r>
            <a:r>
              <a:rPr lang="en-US" altLang="ko-KR" dirty="0"/>
              <a:t>: 20</a:t>
            </a:r>
            <a:r>
              <a:rPr lang="ko-KR" altLang="en-US" dirty="0"/>
              <a:t>대 후반에서 </a:t>
            </a:r>
            <a:r>
              <a:rPr lang="en-US" altLang="ko-KR" dirty="0"/>
              <a:t>30</a:t>
            </a:r>
            <a:r>
              <a:rPr lang="ko-KR" altLang="en-US" dirty="0"/>
              <a:t>대 초반 사회초년생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84B01F-DD6B-1422-2B77-E976D64FF084}"/>
              </a:ext>
            </a:extLst>
          </p:cNvPr>
          <p:cNvSpPr txBox="1"/>
          <p:nvPr/>
        </p:nvSpPr>
        <p:spPr>
          <a:xfrm>
            <a:off x="2695760" y="4712613"/>
            <a:ext cx="1289647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거기 너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지금 저걸 왜 몰라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ko-KR" altLang="en-US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라고 생각하셨죠</a:t>
            </a:r>
            <a:r>
              <a:rPr lang="en-US" altLang="ko-KR" sz="5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sz="5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54153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231D5F0-D550-7B4A-16A0-499F363E68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B9DECA6-7930-E1F1-CC10-1A159C16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302F2618-D20F-F932-FE77-50BEC295DC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098B5B6-587E-8AA6-D4AA-6281D740A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9DC574AE-BA83-24AD-D116-F14686FA6DF2}"/>
              </a:ext>
            </a:extLst>
          </p:cNvPr>
          <p:cNvSpPr txBox="1"/>
          <p:nvPr/>
        </p:nvSpPr>
        <p:spPr>
          <a:xfrm>
            <a:off x="2908300" y="1892300"/>
            <a:ext cx="14084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문제의식 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</a:t>
            </a:r>
            <a:r>
              <a:rPr lang="ko-KR" altLang="en-US" sz="54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                 </a:t>
            </a: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                  </a:t>
            </a:r>
            <a:r>
              <a:rPr kumimoji="0" lang="en-US" altLang="ko-KR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)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0441C0AC-4D2B-46CF-3689-1BDAED34D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926" y="1409700"/>
            <a:ext cx="2385874" cy="22860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052551CF-48A7-5C87-C37B-2B678352FD6B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ek Bangla Expanded Bold"/>
                <a:ea typeface="맑은 고딕" panose="020B0503020000020004" pitchFamily="50" charset="-127"/>
                <a:cs typeface="+mn-cs"/>
              </a:rPr>
              <a:t>SSAFY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1CB38EE5-72AF-D332-F46A-481F9BA3F0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300" y="3009900"/>
            <a:ext cx="12458700" cy="6248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BDDCB7F-6359-9677-8C77-90D0EC60723C}"/>
              </a:ext>
            </a:extLst>
          </p:cNvPr>
          <p:cNvSpPr txBox="1"/>
          <p:nvPr/>
        </p:nvSpPr>
        <p:spPr>
          <a:xfrm>
            <a:off x="6019800" y="2118391"/>
            <a:ext cx="589456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b="1" dirty="0" err="1"/>
              <a:t>깜짝퀴즈</a:t>
            </a:r>
            <a:r>
              <a:rPr lang="ko-KR" altLang="en-US" sz="3000" b="1" dirty="0"/>
              <a:t> </a:t>
            </a:r>
            <a:r>
              <a:rPr lang="en-US" altLang="ko-KR" sz="3000" b="1" dirty="0"/>
              <a:t>: ETF </a:t>
            </a:r>
            <a:r>
              <a:rPr lang="ko-KR" altLang="en-US" sz="3000" b="1" dirty="0"/>
              <a:t>설명 가능하면 상품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9AEF1E2-1920-9025-22CF-DA710B3FDBEC}"/>
              </a:ext>
            </a:extLst>
          </p:cNvPr>
          <p:cNvSpPr txBox="1"/>
          <p:nvPr/>
        </p:nvSpPr>
        <p:spPr>
          <a:xfrm>
            <a:off x="3236025" y="9321284"/>
            <a:ext cx="11462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한국거래소</a:t>
            </a:r>
            <a:r>
              <a:rPr lang="en-US" altLang="ko-KR" dirty="0"/>
              <a:t> ETF</a:t>
            </a:r>
            <a:r>
              <a:rPr lang="ko-KR" altLang="en-US" dirty="0"/>
              <a:t>상세검색</a:t>
            </a:r>
            <a:r>
              <a:rPr lang="en-US" altLang="ko-KR" dirty="0"/>
              <a:t> http://data.krx.co.kr/contents/MDC/MDI/mdiLoader/index.cmd?menuId=MDC020103010901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171869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CB02F3-9F54-7D7C-1A0E-2878B45E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7158109-AC7C-8492-ACA2-2FEF0EB0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EC9997FD-4E9B-5E57-6B19-AB8A45E50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5D8FF14E-0553-2891-4767-859BAAB8C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470400"/>
            <a:ext cx="16002000" cy="48260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51EEB69-BEFA-F102-EBF9-7767B496D0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200" y="3479800"/>
            <a:ext cx="266700" cy="215900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F348EB3E-2DBE-A123-BF4C-9CC9BD176E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96900" y="3505200"/>
            <a:ext cx="266700" cy="215900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389A546-F6BD-F5FF-3BBD-008F586D0A2D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ek Bangla Expanded Bold"/>
                <a:ea typeface="맑은 고딕" panose="020B0503020000020004" pitchFamily="50" charset="-127"/>
                <a:cs typeface="+mn-cs"/>
              </a:rPr>
              <a:t>SSAFY</a:t>
            </a:r>
          </a:p>
        </p:txBody>
      </p:sp>
      <p:sp>
        <p:nvSpPr>
          <p:cNvPr id="11" name="TextBox 11">
            <a:extLst>
              <a:ext uri="{FF2B5EF4-FFF2-40B4-BE49-F238E27FC236}">
                <a16:creationId xmlns:a16="http://schemas.microsoft.com/office/drawing/2014/main" id="{AB1B99D3-59FA-A488-9134-9E3E4A29C910}"/>
              </a:ext>
            </a:extLst>
          </p:cNvPr>
          <p:cNvSpPr txBox="1"/>
          <p:nvPr/>
        </p:nvSpPr>
        <p:spPr>
          <a:xfrm>
            <a:off x="1803400" y="4914900"/>
            <a:ext cx="14732000" cy="4211918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r>
              <a:rPr lang="ko-KR" altLang="en-US" sz="3000" b="1" dirty="0"/>
              <a:t>해결책</a:t>
            </a:r>
            <a:endParaRPr lang="en-US" altLang="ko-KR" sz="3000" b="1" dirty="0"/>
          </a:p>
          <a:p>
            <a:endParaRPr lang="ko-KR" altLang="en-US" b="1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600" b="1" dirty="0"/>
              <a:t>심리 성향 분석</a:t>
            </a:r>
            <a:r>
              <a:rPr lang="en-US" altLang="ko-KR" sz="2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600" b="1" dirty="0"/>
              <a:t>과학적 설문 도입</a:t>
            </a:r>
            <a:r>
              <a:rPr lang="en-US" altLang="ko-KR" sz="2600" dirty="0"/>
              <a:t>: </a:t>
            </a:r>
            <a:r>
              <a:rPr lang="ko-KR" altLang="en-US" sz="2600" dirty="0"/>
              <a:t>사용자에게 맞춤형 설문을 제공하여</a:t>
            </a:r>
            <a:r>
              <a:rPr lang="en-US" altLang="ko-KR" sz="2600" dirty="0"/>
              <a:t>, </a:t>
            </a:r>
            <a:r>
              <a:rPr lang="ko-KR" altLang="en-US" sz="2600" dirty="0"/>
              <a:t>투자 성향과 리스크 수용도를 정확히 파악합니다</a:t>
            </a:r>
            <a:r>
              <a:rPr lang="en-US" altLang="ko-KR" sz="2600" dirty="0"/>
              <a:t>. </a:t>
            </a:r>
            <a:r>
              <a:rPr lang="ko-KR" altLang="en-US" sz="2600" dirty="0"/>
              <a:t>이를 통해 사용자가 자신의 성향을 쉽게 이해하고</a:t>
            </a:r>
            <a:r>
              <a:rPr lang="en-US" altLang="ko-KR" sz="2600" dirty="0"/>
              <a:t>, </a:t>
            </a:r>
            <a:r>
              <a:rPr lang="ko-KR" altLang="en-US" sz="2600" dirty="0"/>
              <a:t>보다 합리적인 결정을 내릴 수 있도록 </a:t>
            </a:r>
            <a:r>
              <a:rPr lang="ko-KR" altLang="en-US" sz="2600" dirty="0" err="1"/>
              <a:t>돕습니다</a:t>
            </a:r>
            <a:r>
              <a:rPr lang="en-US" altLang="ko-KR" sz="2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600" dirty="0"/>
          </a:p>
          <a:p>
            <a:pPr>
              <a:buFont typeface="Arial" panose="020B0604020202020204" pitchFamily="34" charset="0"/>
              <a:buChar char="•"/>
            </a:pPr>
            <a:r>
              <a:rPr lang="ko-KR" altLang="en-US" sz="2600" b="1" dirty="0"/>
              <a:t>데이터 분석 기반 금융 상품 추천</a:t>
            </a:r>
            <a:r>
              <a:rPr lang="en-US" altLang="ko-KR" sz="2600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ko-KR" altLang="en-US" sz="2600" dirty="0"/>
              <a:t>사용자의 성향 분석 결과를 바탕으로 </a:t>
            </a:r>
            <a:r>
              <a:rPr lang="ko-KR" altLang="en-US" sz="2600" b="1" dirty="0"/>
              <a:t>개인화된 금융 상품을 추천</a:t>
            </a:r>
            <a:r>
              <a:rPr lang="ko-KR" altLang="en-US" sz="2600" dirty="0"/>
              <a:t>합니다</a:t>
            </a:r>
            <a:r>
              <a:rPr lang="en-US" altLang="ko-KR" sz="2600" dirty="0"/>
              <a:t>. </a:t>
            </a:r>
            <a:r>
              <a:rPr lang="ko-KR" altLang="en-US" sz="2600" dirty="0"/>
              <a:t>데이터 분석을 통해 사용자의 리스크 성향</a:t>
            </a:r>
            <a:r>
              <a:rPr lang="en-US" altLang="ko-KR" sz="2600" dirty="0"/>
              <a:t>, </a:t>
            </a:r>
            <a:r>
              <a:rPr lang="ko-KR" altLang="en-US" sz="2600" dirty="0"/>
              <a:t>투자 목표 등을 반영하여</a:t>
            </a:r>
            <a:r>
              <a:rPr lang="en-US" altLang="ko-KR" sz="2600" dirty="0"/>
              <a:t>, </a:t>
            </a:r>
            <a:r>
              <a:rPr lang="ko-KR" altLang="en-US" sz="2600" dirty="0"/>
              <a:t>적합한 상품을 제시합니다</a:t>
            </a:r>
            <a:r>
              <a:rPr lang="en-US" altLang="ko-KR" sz="2600" dirty="0"/>
              <a:t>.</a:t>
            </a:r>
            <a:br>
              <a:rPr kumimoji="0" lang="en-US" altLang="ko-KR" sz="23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Pretendard Medium"/>
                <a:cs typeface="+mn-cs"/>
              </a:rPr>
            </a:br>
            <a:endParaRPr kumimoji="0" lang="en-US" sz="2300" b="0" i="0" u="none" strike="noStrike" kern="1200" cap="none" spc="-1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Medium"/>
              <a:ea typeface="+mn-ea"/>
              <a:cs typeface="+mn-cs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7BA03ADB-FD9C-2CDA-40D1-1EA1F4806D3D}"/>
              </a:ext>
            </a:extLst>
          </p:cNvPr>
          <p:cNvSpPr txBox="1"/>
          <p:nvPr/>
        </p:nvSpPr>
        <p:spPr>
          <a:xfrm>
            <a:off x="2819400" y="3479800"/>
            <a:ext cx="126492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Mindafy</a:t>
            </a:r>
            <a:r>
              <a:rPr kumimoji="0" lang="en-US" altLang="ko-KR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개인화된 금융 상품 추천 웹 서비스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Pretendard Bold"/>
              <a:ea typeface="+mn-ea"/>
              <a:cs typeface="+mn-cs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8C2B8484-F48A-8851-FC1F-A02FD760C9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CC76C496-1467-A5A2-CF0C-4DBAE788D8AA}"/>
              </a:ext>
            </a:extLst>
          </p:cNvPr>
          <p:cNvSpPr txBox="1"/>
          <p:nvPr/>
        </p:nvSpPr>
        <p:spPr>
          <a:xfrm>
            <a:off x="2908300" y="1892300"/>
            <a:ext cx="140843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해결방안</a:t>
            </a:r>
            <a:endParaRPr kumimoji="0" lang="ko-KR" altLang="en-US" sz="5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Pretendard Light"/>
              <a:cs typeface="+mn-cs"/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2C4C98C2-52BA-1049-072B-1F83154DB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926" y="1409700"/>
            <a:ext cx="2385874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41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CBA69CF-A687-136A-9FE0-AAD8BB06E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7D1C499-5F0A-257F-CCB2-EA8E48AB5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BBF4C4DA-456F-A3EF-6AEA-B33C81103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533400"/>
            <a:ext cx="16941800" cy="92202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D5A719D9-7490-5C5F-7CF8-5BDAEFF35AB9}"/>
              </a:ext>
            </a:extLst>
          </p:cNvPr>
          <p:cNvSpPr txBox="1"/>
          <p:nvPr/>
        </p:nvSpPr>
        <p:spPr>
          <a:xfrm>
            <a:off x="7912100" y="660400"/>
            <a:ext cx="2463800" cy="381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100" b="0" i="0" u="none" strike="noStrike" kern="120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nek Bangla Expanded Bold"/>
                <a:ea typeface="맑은 고딕" panose="020B0503020000020004" pitchFamily="50" charset="-127"/>
                <a:cs typeface="+mn-cs"/>
              </a:rPr>
              <a:t>SSAFY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EA9AE49E-3CB9-9499-4845-0DC6508DD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701800"/>
            <a:ext cx="16002000" cy="1181100"/>
          </a:xfrm>
          <a:prstGeom prst="rect">
            <a:avLst/>
          </a:prstGeom>
          <a:effectLst>
            <a:outerShdw dist="126586" dir="5400000">
              <a:srgbClr val="E6E6E6">
                <a:alpha val="100000"/>
              </a:srgbClr>
            </a:outerShdw>
          </a:effectLst>
        </p:spPr>
      </p:pic>
      <p:sp>
        <p:nvSpPr>
          <p:cNvPr id="13" name="TextBox 19">
            <a:extLst>
              <a:ext uri="{FF2B5EF4-FFF2-40B4-BE49-F238E27FC236}">
                <a16:creationId xmlns:a16="http://schemas.microsoft.com/office/drawing/2014/main" id="{77547DAB-7342-71A8-B692-5D1C37975483}"/>
              </a:ext>
            </a:extLst>
          </p:cNvPr>
          <p:cNvSpPr txBox="1"/>
          <p:nvPr/>
        </p:nvSpPr>
        <p:spPr>
          <a:xfrm>
            <a:off x="2908300" y="1828800"/>
            <a:ext cx="98679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5400" b="1" i="0" u="none" strike="noStrike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주요 컴포넌트</a:t>
            </a:r>
            <a:endParaRPr lang="ko-KR" sz="5400" b="1" i="0" u="none" strike="noStrik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14" name="Picture 20">
            <a:extLst>
              <a:ext uri="{FF2B5EF4-FFF2-40B4-BE49-F238E27FC236}">
                <a16:creationId xmlns:a16="http://schemas.microsoft.com/office/drawing/2014/main" id="{72E5A904-2586-C969-D392-9B56D4704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637" y="1384300"/>
            <a:ext cx="2401163" cy="2311400"/>
          </a:xfrm>
          <a:prstGeom prst="rect">
            <a:avLst/>
          </a:prstGeom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A71F7C36-2539-5656-B9FD-DAD81932E58E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3568700"/>
            <a:ext cx="3780000" cy="56134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19" name="Picture 12">
            <a:extLst>
              <a:ext uri="{FF2B5EF4-FFF2-40B4-BE49-F238E27FC236}">
                <a16:creationId xmlns:a16="http://schemas.microsoft.com/office/drawing/2014/main" id="{5C835926-6B8D-29E8-719F-8A7AA52FAC06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5156200" y="3568700"/>
            <a:ext cx="3780000" cy="56134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20" name="Picture 14">
            <a:extLst>
              <a:ext uri="{FF2B5EF4-FFF2-40B4-BE49-F238E27FC236}">
                <a16:creationId xmlns:a16="http://schemas.microsoft.com/office/drawing/2014/main" id="{976BA796-7D33-8577-1886-31E4792459D4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13627100" y="3568700"/>
            <a:ext cx="3780000" cy="56134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pic>
        <p:nvPicPr>
          <p:cNvPr id="21" name="Picture 16">
            <a:extLst>
              <a:ext uri="{FF2B5EF4-FFF2-40B4-BE49-F238E27FC236}">
                <a16:creationId xmlns:a16="http://schemas.microsoft.com/office/drawing/2014/main" id="{07D6D1C1-2852-CB30-5F12-351BCF4F4086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9385300" y="3568700"/>
            <a:ext cx="3780000" cy="5613400"/>
          </a:xfrm>
          <a:prstGeom prst="rect">
            <a:avLst/>
          </a:prstGeom>
          <a:effectLst>
            <a:outerShdw dist="126269" dir="5400000">
              <a:srgbClr val="E6E6E6">
                <a:alpha val="100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A24014E-249C-9A4C-EF6A-086D6FC325D6}"/>
              </a:ext>
            </a:extLst>
          </p:cNvPr>
          <p:cNvSpPr txBox="1"/>
          <p:nvPr/>
        </p:nvSpPr>
        <p:spPr>
          <a:xfrm>
            <a:off x="1586796" y="3766978"/>
            <a:ext cx="225683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</a:rPr>
              <a:t>MainPageView</a:t>
            </a:r>
            <a:endParaRPr lang="ko-KR" altLang="en-US" sz="2600" b="1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29C630F-C5B0-5F2E-ACFA-1F1E5B8A7E75}"/>
              </a:ext>
            </a:extLst>
          </p:cNvPr>
          <p:cNvSpPr txBox="1"/>
          <p:nvPr/>
        </p:nvSpPr>
        <p:spPr>
          <a:xfrm>
            <a:off x="10351090" y="3766976"/>
            <a:ext cx="181492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</a:rPr>
              <a:t>SurveyView</a:t>
            </a:r>
            <a:endParaRPr lang="ko-KR" altLang="en-US" sz="2600" b="1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A72326-4B41-4D8B-0079-678B35EF8CCB}"/>
              </a:ext>
            </a:extLst>
          </p:cNvPr>
          <p:cNvSpPr txBox="1"/>
          <p:nvPr/>
        </p:nvSpPr>
        <p:spPr>
          <a:xfrm>
            <a:off x="6181685" y="3766977"/>
            <a:ext cx="1695529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</a:rPr>
              <a:t>DetailView</a:t>
            </a:r>
            <a:endParaRPr lang="ko-KR" altLang="en-US" sz="2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E7B605-1BE7-2D1A-3E9C-05F0FC43D0DD}"/>
              </a:ext>
            </a:extLst>
          </p:cNvPr>
          <p:cNvSpPr txBox="1"/>
          <p:nvPr/>
        </p:nvSpPr>
        <p:spPr>
          <a:xfrm>
            <a:off x="14630592" y="3766975"/>
            <a:ext cx="173951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 err="1">
                <a:solidFill>
                  <a:schemeClr val="bg1"/>
                </a:solidFill>
              </a:rPr>
              <a:t>ResultView</a:t>
            </a:r>
            <a:endParaRPr lang="ko-KR" altLang="en-US" sz="2600" b="1" dirty="0">
              <a:solidFill>
                <a:schemeClr val="bg1"/>
              </a:solidFill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48189BD-31A5-44B7-1D9A-9D1B5AD9E2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8925" y="4356100"/>
            <a:ext cx="3638550" cy="47371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B3A6508-81EC-976A-34CE-9B42384CBF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6775" y="4356099"/>
            <a:ext cx="3542425" cy="473710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87880A1D-7C1F-02F8-B1D4-FF240E081FC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48800" y="4346573"/>
            <a:ext cx="3661213" cy="474662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E3AA399-D5FC-0243-EC8B-91FEF7D446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783113" y="4346572"/>
            <a:ext cx="3519762" cy="4746628"/>
          </a:xfrm>
          <a:prstGeom prst="rect">
            <a:avLst/>
          </a:prstGeom>
        </p:spPr>
      </p:pic>
      <p:pic>
        <p:nvPicPr>
          <p:cNvPr id="52" name="Picture 9">
            <a:extLst>
              <a:ext uri="{FF2B5EF4-FFF2-40B4-BE49-F238E27FC236}">
                <a16:creationId xmlns:a16="http://schemas.microsoft.com/office/drawing/2014/main" id="{3E6993EE-5F9E-F359-2FCB-4A73629D22D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48200" y="6115050"/>
            <a:ext cx="508000" cy="520700"/>
          </a:xfrm>
          <a:prstGeom prst="rect">
            <a:avLst/>
          </a:prstGeom>
        </p:spPr>
      </p:pic>
      <p:pic>
        <p:nvPicPr>
          <p:cNvPr id="53" name="Picture 9">
            <a:extLst>
              <a:ext uri="{FF2B5EF4-FFF2-40B4-BE49-F238E27FC236}">
                <a16:creationId xmlns:a16="http://schemas.microsoft.com/office/drawing/2014/main" id="{C9795F89-1B6C-C474-FB71-B895AEF425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40800" y="6115050"/>
            <a:ext cx="508000" cy="520700"/>
          </a:xfrm>
          <a:prstGeom prst="rect">
            <a:avLst/>
          </a:prstGeom>
        </p:spPr>
      </p:pic>
      <p:pic>
        <p:nvPicPr>
          <p:cNvPr id="54" name="Picture 9">
            <a:extLst>
              <a:ext uri="{FF2B5EF4-FFF2-40B4-BE49-F238E27FC236}">
                <a16:creationId xmlns:a16="http://schemas.microsoft.com/office/drawing/2014/main" id="{7163E4B4-7917-DAE7-8649-C21C39AC142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119100" y="6115050"/>
            <a:ext cx="5080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1637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415</Words>
  <Application>Microsoft Office PowerPoint</Application>
  <PresentationFormat>사용자 지정</PresentationFormat>
  <Paragraphs>83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6" baseType="lpstr">
      <vt:lpstr>Pretendard ExtraBold</vt:lpstr>
      <vt:lpstr>Pretendard Black</vt:lpstr>
      <vt:lpstr>Anek Bangla Expanded Bold</vt:lpstr>
      <vt:lpstr>Wingdings</vt:lpstr>
      <vt:lpstr>Arial</vt:lpstr>
      <vt:lpstr>Pretendard Light</vt:lpstr>
      <vt:lpstr>Calibri</vt:lpstr>
      <vt:lpstr>Pretendard Bold</vt:lpstr>
      <vt:lpstr>Pretendard Regular</vt:lpstr>
      <vt:lpstr>Pretendard Medium</vt:lpstr>
      <vt:lpstr>Pretendard SemiBold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박태현</dc:creator>
  <cp:lastModifiedBy>태현 박</cp:lastModifiedBy>
  <cp:revision>22</cp:revision>
  <dcterms:created xsi:type="dcterms:W3CDTF">2006-08-16T00:00:00Z</dcterms:created>
  <dcterms:modified xsi:type="dcterms:W3CDTF">2024-11-26T21:15:51Z</dcterms:modified>
</cp:coreProperties>
</file>